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Metadata/LabelInfo.xml" ContentType="application/vnd.ms-office.classificationlabel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8" r:id="rId3"/>
    <p:sldId id="290" r:id="rId4"/>
    <p:sldId id="271" r:id="rId5"/>
    <p:sldId id="264" r:id="rId6"/>
    <p:sldId id="289" r:id="rId7"/>
    <p:sldId id="288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4430"/>
    <a:srgbClr val="685135"/>
    <a:srgbClr val="BDA07D"/>
    <a:srgbClr val="F5F9F9"/>
    <a:srgbClr val="627272"/>
    <a:srgbClr val="93A5A8"/>
    <a:srgbClr val="3E70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4" autoAdjust="0"/>
    <p:restoredTop sz="94879" autoAdjust="0"/>
  </p:normalViewPr>
  <p:slideViewPr>
    <p:cSldViewPr snapToGrid="0">
      <p:cViewPr varScale="1">
        <p:scale>
          <a:sx n="77" d="100"/>
          <a:sy n="77" d="100"/>
        </p:scale>
        <p:origin x="-75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40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0F37A4CE-17BB-4BB2-AC7B-97495293E2AC}" type="datetimeFigureOut">
              <a:rPr lang="ru-RU" smtClean="0"/>
              <a:pPr rtl="0"/>
              <a:t>25.11.2024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BE0EF92D-82DD-4142-BCE8-036B91487D2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2C86C8F5-2FDA-4718-81AA-24F4816BBD56}" type="datetimeFigureOut">
              <a:rPr lang="ru-RU" smtClean="0"/>
              <a:pPr rtl="0"/>
              <a:t>25.11.2024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C58EC616-C518-4358-9496-6C33B2F5FA56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58EC616-C518-4358-9496-6C33B2F5FA56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396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289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897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36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58EC616-C518-4358-9496-6C33B2F5FA56}" type="slidenum">
              <a:rPr lang="ru-RU" smtClean="0"/>
              <a:pPr rtl="0"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596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rtlCol="0" anchor="b"/>
          <a:lstStyle>
            <a:lvl1pPr>
              <a:lnSpc>
                <a:spcPct val="100000"/>
              </a:lnSpc>
              <a:defRPr lang="ru-RU" sz="50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lang="ru-RU"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pc="400" baseline="0"/>
            </a:lvl1pPr>
          </a:lstStyle>
          <a:p>
            <a:pPr rtl="0"/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xmlns="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rtlCol="0"/>
          <a:lstStyle>
            <a:lvl1pPr>
              <a:defRPr lang="ru-RU">
                <a:noFill/>
              </a:defRPr>
            </a:lvl1pPr>
            <a:lvl2pPr>
              <a:defRPr lang="ru-RU">
                <a:noFill/>
              </a:defRPr>
            </a:lvl2pPr>
            <a:lvl3pPr>
              <a:defRPr lang="ru-RU">
                <a:noFill/>
              </a:defRPr>
            </a:lvl3pPr>
            <a:lvl4pPr>
              <a:defRPr lang="ru-RU">
                <a:noFill/>
              </a:defRPr>
            </a:lvl4pPr>
            <a:lvl5pPr>
              <a:defRPr lang="ru-RU">
                <a:noFill/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1278060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ение изображения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rtlCol="0" anchor="ctr"/>
          <a:lstStyle>
            <a:lvl1pPr algn="l">
              <a:defRPr lang="ru-RU"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09651A5D-2C86-4900-A248-8559E39BDA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pc="400" baseline="0"/>
            </a:lvl1pPr>
          </a:lstStyle>
          <a:p>
            <a:pPr rtl="0"/>
            <a:endParaRPr lang="ru-RU" dirty="0"/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 rtlCol="0" anchor="ctr"/>
          <a:lstStyle>
            <a:lvl1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ru-RU" sz="1600" cap="none" spc="50" baseline="0">
                <a:latin typeface="+mn-lt"/>
              </a:defRPr>
            </a:lvl1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xmlns="" id="{3D8D3253-3A08-4F2F-B6B3-607BBC6B33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pc="400" baseline="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723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1220C40-4EC0-BFB1-D615-1455BA15A0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3684897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78B9A4D3-8D91-4865-B422-5F60885A73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 rtlCol="0"/>
          <a:lstStyle>
            <a:lvl1pPr algn="ctr">
              <a:defRPr lang="ru-RU" sz="3200" cap="all" spc="200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5FEA1AD-EC70-422F-BADD-FCA14BF9D4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C84996E-63EA-4C88-816A-3AE158BB5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CA09893-F9A1-4FA2-A462-C1C443EC32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29FBC17-744B-4367-90B4-20C9CDBD1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9FD6CCE-53EA-424C-A29B-35A77F782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A1ADC218-9303-4431-8BD2-4D5F9C19A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4F724929-97F8-4988-BD69-D86CAA695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F80FEF08-1FB7-46B4-AB6B-D672A96A71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22">
            <a:extLst>
              <a:ext uri="{FF2B5EF4-FFF2-40B4-BE49-F238E27FC236}">
                <a16:creationId xmlns:a16="http://schemas.microsoft.com/office/drawing/2014/main" xmlns="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075688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:a16="http://schemas.microsoft.com/office/drawing/2014/main" xmlns="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578608"/>
            <a:ext cx="2251564" cy="31089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29" name="Текст 22">
            <a:extLst>
              <a:ext uri="{FF2B5EF4-FFF2-40B4-BE49-F238E27FC236}">
                <a16:creationId xmlns:a16="http://schemas.microsoft.com/office/drawing/2014/main" xmlns="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2075688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baseline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0" name="Текст 22">
            <a:extLst>
              <a:ext uri="{FF2B5EF4-FFF2-40B4-BE49-F238E27FC236}">
                <a16:creationId xmlns:a16="http://schemas.microsoft.com/office/drawing/2014/main" xmlns="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578608"/>
            <a:ext cx="2251564" cy="31089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1" name="Текст 22">
            <a:extLst>
              <a:ext uri="{FF2B5EF4-FFF2-40B4-BE49-F238E27FC236}">
                <a16:creationId xmlns:a16="http://schemas.microsoft.com/office/drawing/2014/main" xmlns="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2075688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baseline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2" name="Текст 22">
            <a:extLst>
              <a:ext uri="{FF2B5EF4-FFF2-40B4-BE49-F238E27FC236}">
                <a16:creationId xmlns:a16="http://schemas.microsoft.com/office/drawing/2014/main" xmlns="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578608"/>
            <a:ext cx="2251564" cy="31089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3" name="Текст 22">
            <a:extLst>
              <a:ext uri="{FF2B5EF4-FFF2-40B4-BE49-F238E27FC236}">
                <a16:creationId xmlns:a16="http://schemas.microsoft.com/office/drawing/2014/main" xmlns="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398264"/>
            <a:ext cx="225156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4" name="Текст 22">
            <a:extLst>
              <a:ext uri="{FF2B5EF4-FFF2-40B4-BE49-F238E27FC236}">
                <a16:creationId xmlns:a16="http://schemas.microsoft.com/office/drawing/2014/main" xmlns="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31089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5" name="Текст 22">
            <a:extLst>
              <a:ext uri="{FF2B5EF4-FFF2-40B4-BE49-F238E27FC236}">
                <a16:creationId xmlns:a16="http://schemas.microsoft.com/office/drawing/2014/main" xmlns="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398264"/>
            <a:ext cx="225156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baseline="0">
                <a:solidFill>
                  <a:schemeClr val="accent3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6" name="Текст 22">
            <a:extLst>
              <a:ext uri="{FF2B5EF4-FFF2-40B4-BE49-F238E27FC236}">
                <a16:creationId xmlns:a16="http://schemas.microsoft.com/office/drawing/2014/main" xmlns="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31089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0E574CD7-C8A6-4F56-81B4-F72FB22E0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50FC7994-2504-4FF9-81F5-24405FEF06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783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 пятью столбцами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8101351-79F8-4AD7-A22B-E7AFB1C69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 rtlCol="0"/>
          <a:lstStyle>
            <a:lvl1pPr algn="ctr">
              <a:defRPr lang="ru-RU" sz="320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5B7BBE6-4278-4E33-9044-72A2E0C0E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00E549E-0E7C-4599-B51C-97AA7E525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F7C507F-AD4D-47B6-88C3-C1D0154FB7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A0266B1-BBD1-44C0-8D4C-4E651D320B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71BB1CE-E3FA-4E7F-A54B-3FB675098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2304"/>
            <a:ext cx="1826631" cy="776287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lang="ru-RU" sz="1800" cap="all" normalizeH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29" name="Текст 22">
            <a:extLst>
              <a:ext uri="{FF2B5EF4-FFF2-40B4-BE49-F238E27FC236}">
                <a16:creationId xmlns:a16="http://schemas.microsoft.com/office/drawing/2014/main" xmlns="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429000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2" name="Текст 22">
            <a:extLst>
              <a:ext uri="{FF2B5EF4-FFF2-40B4-BE49-F238E27FC236}">
                <a16:creationId xmlns:a16="http://schemas.microsoft.com/office/drawing/2014/main" xmlns="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32304"/>
            <a:ext cx="1826631" cy="776287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lang="ru-RU" sz="18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3" name="Текст 22">
            <a:extLst>
              <a:ext uri="{FF2B5EF4-FFF2-40B4-BE49-F238E27FC236}">
                <a16:creationId xmlns:a16="http://schemas.microsoft.com/office/drawing/2014/main" xmlns="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429000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4" name="Текст 22">
            <a:extLst>
              <a:ext uri="{FF2B5EF4-FFF2-40B4-BE49-F238E27FC236}">
                <a16:creationId xmlns:a16="http://schemas.microsoft.com/office/drawing/2014/main" xmlns="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2304"/>
            <a:ext cx="1826631" cy="776287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lang="ru-RU" sz="18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5" name="Текст 22">
            <a:extLst>
              <a:ext uri="{FF2B5EF4-FFF2-40B4-BE49-F238E27FC236}">
                <a16:creationId xmlns:a16="http://schemas.microsoft.com/office/drawing/2014/main" xmlns="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429000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6" name="Текст 22">
            <a:extLst>
              <a:ext uri="{FF2B5EF4-FFF2-40B4-BE49-F238E27FC236}">
                <a16:creationId xmlns:a16="http://schemas.microsoft.com/office/drawing/2014/main" xmlns="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32304"/>
            <a:ext cx="1826631" cy="776287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lang="ru-RU" sz="18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7" name="Текст 22">
            <a:extLst>
              <a:ext uri="{FF2B5EF4-FFF2-40B4-BE49-F238E27FC236}">
                <a16:creationId xmlns:a16="http://schemas.microsoft.com/office/drawing/2014/main" xmlns="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429000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8" name="Текст 22">
            <a:extLst>
              <a:ext uri="{FF2B5EF4-FFF2-40B4-BE49-F238E27FC236}">
                <a16:creationId xmlns:a16="http://schemas.microsoft.com/office/drawing/2014/main" xmlns="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2304"/>
            <a:ext cx="1826631" cy="776287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lang="ru-RU" sz="18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9" name="Текст 22">
            <a:extLst>
              <a:ext uri="{FF2B5EF4-FFF2-40B4-BE49-F238E27FC236}">
                <a16:creationId xmlns:a16="http://schemas.microsoft.com/office/drawing/2014/main" xmlns="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429000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37453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>
            <a:extLst>
              <a:ext uri="{FF2B5EF4-FFF2-40B4-BE49-F238E27FC236}">
                <a16:creationId xmlns:a16="http://schemas.microsoft.com/office/drawing/2014/main" xmlns="" id="{A750E0F3-3708-7BB7-7A9E-123ED3BAC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 rtlCol="0"/>
          <a:lstStyle>
            <a:lvl1pPr algn="ctr">
              <a:defRPr lang="ru-RU"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D283EBF-8FBA-4A7A-9DCE-23E0BF7F6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9848" y="1664208"/>
            <a:ext cx="1408176" cy="246888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664" y="4956048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19" name="Текст 17">
            <a:extLst>
              <a:ext uri="{FF2B5EF4-FFF2-40B4-BE49-F238E27FC236}">
                <a16:creationId xmlns:a16="http://schemas.microsoft.com/office/drawing/2014/main" xmlns="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664" y="5431536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2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28" name="Рисунок 9">
            <a:extLst>
              <a:ext uri="{FF2B5EF4-FFF2-40B4-BE49-F238E27FC236}">
                <a16:creationId xmlns:a16="http://schemas.microsoft.com/office/drawing/2014/main" xmlns="" id="{D517EAC0-89E0-4247-B048-92F65C868A7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236976" y="1664208"/>
            <a:ext cx="1408176" cy="246888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11" name="Текст 17">
            <a:extLst>
              <a:ext uri="{FF2B5EF4-FFF2-40B4-BE49-F238E27FC236}">
                <a16:creationId xmlns:a16="http://schemas.microsoft.com/office/drawing/2014/main" xmlns="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792" y="4956048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xmlns="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07792" y="5431536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2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29" name="Рисунок 9">
            <a:extLst>
              <a:ext uri="{FF2B5EF4-FFF2-40B4-BE49-F238E27FC236}">
                <a16:creationId xmlns:a16="http://schemas.microsoft.com/office/drawing/2014/main" xmlns="" id="{7847BEB8-AC95-445E-AFB4-34B7658BB99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04104" y="1664208"/>
            <a:ext cx="1408176" cy="246888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14" name="Текст 17">
            <a:extLst>
              <a:ext uri="{FF2B5EF4-FFF2-40B4-BE49-F238E27FC236}">
                <a16:creationId xmlns:a16="http://schemas.microsoft.com/office/drawing/2014/main" xmlns="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4920" y="4956048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15" name="Текст 17">
            <a:extLst>
              <a:ext uri="{FF2B5EF4-FFF2-40B4-BE49-F238E27FC236}">
                <a16:creationId xmlns:a16="http://schemas.microsoft.com/office/drawing/2014/main" xmlns="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74920" y="5431536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2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37" name="Рисунок 9">
            <a:extLst>
              <a:ext uri="{FF2B5EF4-FFF2-40B4-BE49-F238E27FC236}">
                <a16:creationId xmlns:a16="http://schemas.microsoft.com/office/drawing/2014/main" xmlns="" id="{7B6B3681-1E21-44DA-AADA-F5E638A8742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571232" y="1664208"/>
            <a:ext cx="1408176" cy="246888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33" name="Текст 17">
            <a:extLst>
              <a:ext uri="{FF2B5EF4-FFF2-40B4-BE49-F238E27FC236}">
                <a16:creationId xmlns:a16="http://schemas.microsoft.com/office/drawing/2014/main" xmlns="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42048" y="4956048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34" name="Текст 17">
            <a:extLst>
              <a:ext uri="{FF2B5EF4-FFF2-40B4-BE49-F238E27FC236}">
                <a16:creationId xmlns:a16="http://schemas.microsoft.com/office/drawing/2014/main" xmlns="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42048" y="5431536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2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38" name="Рисунок 9">
            <a:extLst>
              <a:ext uri="{FF2B5EF4-FFF2-40B4-BE49-F238E27FC236}">
                <a16:creationId xmlns:a16="http://schemas.microsoft.com/office/drawing/2014/main" xmlns="" id="{026B0125-C5D1-4397-BA37-9D1FCB7DA71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738360" y="1664208"/>
            <a:ext cx="1408176" cy="246888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 dirty="0"/>
          </a:p>
        </p:txBody>
      </p:sp>
      <p:sp>
        <p:nvSpPr>
          <p:cNvPr id="35" name="Текст 17">
            <a:extLst>
              <a:ext uri="{FF2B5EF4-FFF2-40B4-BE49-F238E27FC236}">
                <a16:creationId xmlns:a16="http://schemas.microsoft.com/office/drawing/2014/main" xmlns="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409176" y="4956048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09176" y="5431536"/>
            <a:ext cx="2069690" cy="695361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2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C3EAB4BA-80BD-7371-B929-19121B20B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044474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D5AB06E-DF62-F8F9-5394-965FE9EF66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28818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2499703C-0E17-F953-C69A-F4BE3C334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99959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64C6290-D338-8FBA-9D0B-CAF45DE68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939717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104D8C7-8727-8343-DFC8-E415C809B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778565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5886F38-E337-4504-BF25-D65176023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051314"/>
            <a:ext cx="12192000" cy="3806686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77292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из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502920"/>
            <a:ext cx="5010912" cy="1627632"/>
          </a:xfrm>
          <a:prstGeom prst="rect">
            <a:avLst/>
          </a:prstGeom>
          <a:noFill/>
        </p:spPr>
        <p:txBody>
          <a:bodyPr lIns="91440" tIns="45720" rIns="91440" bIns="45720" rtlCol="0" anchor="t" anchorCtr="0"/>
          <a:lstStyle>
            <a:lvl1pPr>
              <a:defRPr lang="ru-RU"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xmlns="" id="{38C8EB8A-A968-4E47-AE69-9A01E7717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496" y="2752344"/>
            <a:ext cx="3602736" cy="325526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600" spc="400" baseline="0"/>
            </a:lvl1pPr>
          </a:lstStyle>
          <a:p>
            <a:pPr rtl="0"/>
            <a:endParaRPr lang="ru-RU" dirty="0"/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0288" y="1911096"/>
            <a:ext cx="2350008" cy="9966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lIns="1371600" bIns="365760" rtlCol="0" anchor="ctr"/>
          <a:lstStyle>
            <a:lvl1pPr marL="0" indent="0" algn="l">
              <a:buNone/>
              <a:defRPr lang="ru-RU" sz="2000" i="0" cap="none" spc="200" baseline="0">
                <a:noFill/>
                <a:latin typeface="+mj-lt"/>
              </a:defRPr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B1F8DE9-CF33-BBAF-FFA6-1487D09E6B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46136" y="0"/>
            <a:ext cx="3602736" cy="325526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600" spc="400" baseline="0"/>
            </a:lvl1pPr>
          </a:lstStyle>
          <a:p>
            <a:pPr rtl="0"/>
            <a:endParaRPr lang="ru-RU" dirty="0"/>
          </a:p>
        </p:txBody>
      </p:sp>
      <p:sp>
        <p:nvSpPr>
          <p:cNvPr id="4" name="Рисунок 2">
            <a:extLst>
              <a:ext uri="{FF2B5EF4-FFF2-40B4-BE49-F238E27FC236}">
                <a16:creationId xmlns:a16="http://schemas.microsoft.com/office/drawing/2014/main" xmlns="" id="{E37F6F0D-FCD4-63B1-5371-FFB63A75BB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6136" y="3602736"/>
            <a:ext cx="3602736" cy="325526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600" spc="400" baseline="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30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9A62FB8A-A588-91BB-620B-64E5D2090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 rtlCol="0"/>
          <a:lstStyle>
            <a:lvl1pPr algn="ctr">
              <a:defRPr lang="ru-RU"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7B9DAAC-E781-43E6-913C-893B8D675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1655546"/>
            <a:ext cx="12192001" cy="520245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9" name="Текст 14">
            <a:extLst>
              <a:ext uri="{FF2B5EF4-FFF2-40B4-BE49-F238E27FC236}">
                <a16:creationId xmlns:a16="http://schemas.microsoft.com/office/drawing/2014/main" xmlns="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6584" y="2276856"/>
            <a:ext cx="2743200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ru-RU"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подзаголовок здесь </a:t>
            </a:r>
          </a:p>
        </p:txBody>
      </p:sp>
      <p:sp>
        <p:nvSpPr>
          <p:cNvPr id="11" name="Текст 17">
            <a:extLst>
              <a:ext uri="{FF2B5EF4-FFF2-40B4-BE49-F238E27FC236}">
                <a16:creationId xmlns:a16="http://schemas.microsoft.com/office/drawing/2014/main" xmlns="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6584" y="2916936"/>
            <a:ext cx="2743200" cy="256032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ru-RU" sz="1200" spc="50" baseline="0"/>
            </a:lvl1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xmlns="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276856"/>
            <a:ext cx="2743200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ru-RU"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подзаголовок здесь </a:t>
            </a:r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xmlns="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16936"/>
            <a:ext cx="2743200" cy="256032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ru-RU" sz="1200" spc="50" baseline="0"/>
            </a:lvl1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4" name="Рисунок 5">
            <a:extLst>
              <a:ext uri="{FF2B5EF4-FFF2-40B4-BE49-F238E27FC236}">
                <a16:creationId xmlns:a16="http://schemas.microsoft.com/office/drawing/2014/main" xmlns="" id="{9C76B36E-858A-1EFF-2A70-C8D5ADDC0C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pc="400" baseline="0"/>
            </a:lvl1pPr>
          </a:lstStyle>
          <a:p>
            <a:pPr rtl="0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52777FD6-2BEA-C70A-1C6D-8885D53E9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2470543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7ABE26A-0746-BC10-0802-C29EAD6C2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968402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91792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7" r:id="rId4"/>
    <p:sldLayoutId id="2147483656" r:id="rId5"/>
    <p:sldLayoutId id="2147483652" r:id="rId6"/>
    <p:sldLayoutId id="214748365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9116"/>
            <a:ext cx="6144448" cy="2862225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2800" dirty="0" smtClean="0"/>
              <a:t>Туристический маршрут </a:t>
            </a:r>
            <a:br>
              <a:rPr lang="ru-RU" sz="2800" dirty="0" smtClean="0"/>
            </a:br>
            <a:r>
              <a:rPr lang="ru-RU" sz="2800" cap="none" dirty="0" smtClean="0"/>
              <a:t>по г.Каменску-Уральскому</a:t>
            </a:r>
            <a:endParaRPr lang="ru-RU" sz="2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519272"/>
            <a:ext cx="5278514" cy="61814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 smtClean="0"/>
              <a:t>«ГОРОД ТРУДОВОЙ ДОБЛЕСТИ»</a:t>
            </a:r>
            <a:endParaRPr lang="ru-RU" b="1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chemeClr val="tx2">
              <a:lumMod val="75000"/>
              <a:alpha val="5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28F94A06-38B8-4C8F-ABF0-FB763704D01F}"/>
              </a:ext>
            </a:extLst>
          </p:cNvPr>
          <p:cNvSpPr txBox="1">
            <a:spLocks/>
          </p:cNvSpPr>
          <p:nvPr/>
        </p:nvSpPr>
        <p:spPr>
          <a:xfrm>
            <a:off x="9001733" y="6239858"/>
            <a:ext cx="3190267" cy="618142"/>
          </a:xfrm>
          <a:prstGeom prst="rect">
            <a:avLst/>
          </a:prstGeom>
        </p:spPr>
        <p:txBody>
          <a:bodyPr rtlCol="0" anchor="t"/>
          <a:lstStyle>
            <a:defPPr>
              <a:defRPr lang="ru-RU"/>
            </a:def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20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 Козлова Е.А.</a:t>
            </a:r>
            <a:endParaRPr kumimoji="0" lang="ru-RU" sz="2000" b="0" i="0" u="none" strike="noStrike" kern="1200" cap="none" spc="2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3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B1b233fe2c9d01d80a66e6b7fbfc277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714" y="939114"/>
            <a:ext cx="5309286" cy="48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5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F856148-3910-0BC3-79A0-D0A794C6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78" y="3379573"/>
            <a:ext cx="5634680" cy="978408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b="1" dirty="0" smtClean="0">
                <a:solidFill>
                  <a:srgbClr val="334430"/>
                </a:solidFill>
              </a:rPr>
              <a:t>«Из одного металла льют медаль за бой, </a:t>
            </a:r>
            <a:r>
              <a:rPr lang="ru-RU" b="1" u="sng" dirty="0" smtClean="0">
                <a:solidFill>
                  <a:srgbClr val="334430"/>
                </a:solidFill>
              </a:rPr>
              <a:t>медаль за труд» </a:t>
            </a:r>
            <a:r>
              <a:rPr lang="ru-RU" b="1" dirty="0" smtClean="0">
                <a:solidFill>
                  <a:srgbClr val="334430"/>
                </a:solidFill>
              </a:rPr>
              <a:t/>
            </a:r>
            <a:br>
              <a:rPr lang="ru-RU" b="1" dirty="0" smtClean="0">
                <a:solidFill>
                  <a:srgbClr val="334430"/>
                </a:solidFill>
              </a:rPr>
            </a:br>
            <a:r>
              <a:rPr lang="ru-RU" b="1" dirty="0" smtClean="0">
                <a:solidFill>
                  <a:srgbClr val="334430"/>
                </a:solidFill>
              </a:rPr>
              <a:t/>
            </a:r>
            <a:br>
              <a:rPr lang="ru-RU" b="1" dirty="0" smtClean="0">
                <a:solidFill>
                  <a:srgbClr val="334430"/>
                </a:solidFill>
              </a:rPr>
            </a:br>
            <a:r>
              <a:rPr lang="ru-RU" b="1" dirty="0" smtClean="0">
                <a:solidFill>
                  <a:srgbClr val="334430"/>
                </a:solidFill>
              </a:rPr>
              <a:t>(А.Недогонов)</a:t>
            </a:r>
            <a:endParaRPr lang="ru-RU" b="1" dirty="0">
              <a:solidFill>
                <a:srgbClr val="334430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36E72FF0-3C0E-499A-8DA6-324675513B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3343" y="2595168"/>
            <a:ext cx="4749800" cy="2730594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buNone/>
            </a:pPr>
            <a:r>
              <a:rPr lang="ru-RU" sz="1800" b="1" u="sng" dirty="0" smtClean="0">
                <a:solidFill>
                  <a:schemeClr val="bg1"/>
                </a:solidFill>
              </a:rPr>
              <a:t>     </a:t>
            </a:r>
            <a:r>
              <a:rPr lang="ru-RU" sz="1800" b="1" u="sng" dirty="0" smtClean="0"/>
              <a:t>Цель маршрута</a:t>
            </a:r>
            <a:r>
              <a:rPr lang="ru-RU" u="sng" dirty="0" smtClean="0"/>
              <a:t>: </a:t>
            </a:r>
            <a:r>
              <a:rPr lang="ru-RU" dirty="0" smtClean="0"/>
              <a:t>рассказать какие подвиги совершили </a:t>
            </a:r>
            <a:r>
              <a:rPr lang="ru-RU" dirty="0" err="1" smtClean="0"/>
              <a:t>каменские</a:t>
            </a:r>
            <a:r>
              <a:rPr lang="ru-RU" dirty="0" smtClean="0"/>
              <a:t> труженики тыла и почему Каменск-Уральский признан городом Трудовой Доблести. А также, показать какие изменения в культуре произошли благодаря жителям города  во время Великой Отечественной Войны .</a:t>
            </a:r>
            <a:endParaRPr lang="ru-RU" dirty="0"/>
          </a:p>
        </p:txBody>
      </p:sp>
      <p:pic>
        <p:nvPicPr>
          <p:cNvPr id="10" name="Рисунок 9" descr="курр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2420" b="32420"/>
          <a:stretch>
            <a:fillRect/>
          </a:stretch>
        </p:blipFill>
        <p:spPr/>
      </p:pic>
      <p:pic>
        <p:nvPicPr>
          <p:cNvPr id="12" name="Рисунок 11" descr="кур.jpg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44149" b="441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217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06A08D5-DE03-22B9-F70F-1D7F963E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План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" name="Рисунок 13" descr="куку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3587" r="13587"/>
          <a:stretch>
            <a:fillRect/>
          </a:stretch>
        </p:blipFill>
        <p:spPr/>
      </p:pic>
      <p:pic>
        <p:nvPicPr>
          <p:cNvPr id="15" name="Рисунок 14" descr="куу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9927" b="9927"/>
          <a:stretch>
            <a:fillRect/>
          </a:stretch>
        </p:blipFill>
        <p:spPr/>
      </p:pic>
      <p:sp>
        <p:nvSpPr>
          <p:cNvPr id="8" name="Текст 18">
            <a:extLst>
              <a:ext uri="{FF2B5EF4-FFF2-40B4-BE49-F238E27FC236}">
                <a16:creationId xmlns:a16="http://schemas.microsoft.com/office/drawing/2014/main" xmlns="" id="{E6F35BA7-9C1A-47BD-9F51-FF505471E934}"/>
              </a:ext>
            </a:extLst>
          </p:cNvPr>
          <p:cNvSpPr txBox="1">
            <a:spLocks/>
          </p:cNvSpPr>
          <p:nvPr/>
        </p:nvSpPr>
        <p:spPr>
          <a:xfrm>
            <a:off x="320070" y="679621"/>
            <a:ext cx="7439973" cy="5288692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sldjump"/>
              </a:rPr>
              <a:t>Маршрут экскурсии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action="ppaction://hlinksldjump"/>
              </a:rPr>
              <a:t>Заводы Каменска-Уральского</a:t>
            </a:r>
            <a:endParaRPr lang="ru-RU" sz="2800" dirty="0" smtClean="0"/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2800" dirty="0" smtClean="0">
                <a:hlinkClick r:id="rId6" action="ppaction://hlinksldjump"/>
              </a:rPr>
              <a:t>Известные личности</a:t>
            </a:r>
            <a:br>
              <a:rPr lang="ru-RU" sz="2800" dirty="0" smtClean="0">
                <a:hlinkClick r:id="rId6" action="ppaction://hlinksldjump"/>
              </a:rPr>
            </a:br>
            <a:r>
              <a:rPr lang="ru-RU" sz="2800" dirty="0" smtClean="0">
                <a:hlinkClick r:id="rId6" action="ppaction://hlinksldjump"/>
              </a:rPr>
              <a:t>военного времени в</a:t>
            </a:r>
            <a:br>
              <a:rPr lang="ru-RU" sz="2800" dirty="0" smtClean="0">
                <a:hlinkClick r:id="rId6" action="ppaction://hlinksldjump"/>
              </a:rPr>
            </a:br>
            <a:r>
              <a:rPr lang="ru-RU" sz="2800" dirty="0" smtClean="0">
                <a:hlinkClick r:id="rId6" action="ppaction://hlinksldjump"/>
              </a:rPr>
              <a:t>Каменске-Уральском </a:t>
            </a:r>
            <a:endParaRPr lang="ru-RU" sz="2800" dirty="0" smtClean="0"/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2800" dirty="0" smtClean="0">
                <a:hlinkClick r:id="rId7" action="ppaction://hlinksldjump"/>
              </a:rPr>
              <a:t>Памятники </a:t>
            </a:r>
            <a:r>
              <a:rPr lang="ru-RU" sz="2800" dirty="0" smtClean="0">
                <a:hlinkClick r:id="rId7" action="ppaction://hlinksldjump"/>
              </a:rPr>
              <a:t>экскурсионного маршрута в Каменске-Уральском</a:t>
            </a:r>
            <a:endParaRPr lang="ru-RU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1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56">
            <a:extLst>
              <a:ext uri="{FF2B5EF4-FFF2-40B4-BE49-F238E27FC236}">
                <a16:creationId xmlns:a16="http://schemas.microsoft.com/office/drawing/2014/main" xmlns="" id="{00326D99-DAD3-4FED-A95F-BFF05E5E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Важные точки Маршрута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BE2DDC6E-D6E2-48CA-B1EF-8C5129547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172" y="2075688"/>
            <a:ext cx="2413952" cy="498496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Памятник Самолёт-истребитель «Як-7»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302ECB06-815A-4232-9EEF-1CE3EAD4C0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у проходной </a:t>
            </a:r>
            <a:r>
              <a:rPr lang="ru-RU" dirty="0" err="1" smtClean="0"/>
              <a:t>УАЗа</a:t>
            </a:r>
            <a:endParaRPr lang="ru-RU" dirty="0"/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xmlns="" id="{D6A052F4-BE1D-4BBE-A5E4-53A6742C70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Театр драмы</a:t>
            </a:r>
            <a:endParaRPr lang="ru-RU" dirty="0"/>
          </a:p>
        </p:txBody>
      </p:sp>
      <p:sp>
        <p:nvSpPr>
          <p:cNvPr id="49" name="Текст 48">
            <a:extLst>
              <a:ext uri="{FF2B5EF4-FFF2-40B4-BE49-F238E27FC236}">
                <a16:creationId xmlns:a16="http://schemas.microsoft.com/office/drawing/2014/main" xmlns="" id="{743F630F-37B8-4375-B8FE-CBB4D55AB1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ул. Алюминиевая, д. 47</a:t>
            </a:r>
            <a:endParaRPr lang="ru-RU" dirty="0"/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xmlns="" id="{E4CB779B-590A-4742-8EDD-C90A8A6EAA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94573" y="1763486"/>
            <a:ext cx="2630331" cy="810698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мемориал </a:t>
            </a:r>
            <a:r>
              <a:rPr lang="ru-RU" dirty="0" err="1" smtClean="0"/>
              <a:t>синарским</a:t>
            </a:r>
            <a:r>
              <a:rPr lang="ru-RU" dirty="0" smtClean="0"/>
              <a:t> железнодорожникам</a:t>
            </a:r>
            <a:endParaRPr lang="ru-RU" dirty="0"/>
          </a:p>
        </p:txBody>
      </p:sp>
      <p:sp>
        <p:nvSpPr>
          <p:cNvPr id="50" name="Текст 49">
            <a:extLst>
              <a:ext uri="{FF2B5EF4-FFF2-40B4-BE49-F238E27FC236}">
                <a16:creationId xmlns:a16="http://schemas.microsoft.com/office/drawing/2014/main" xmlns="" id="{35686093-13FE-4C01-A6E7-60867A827E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Сквер по ул. </a:t>
            </a:r>
            <a:r>
              <a:rPr lang="ru-RU" dirty="0" err="1" smtClean="0"/>
              <a:t>Кунавина</a:t>
            </a:r>
            <a:endParaRPr lang="ru-RU" dirty="0"/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E06F30E7-03A1-4D44-9BA2-623641E222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«СКОРБЯЩАЯ МАТЬ»</a:t>
            </a:r>
            <a:endParaRPr lang="ru-RU" dirty="0"/>
          </a:p>
        </p:txBody>
      </p:sp>
      <p:sp>
        <p:nvSpPr>
          <p:cNvPr id="51" name="Текст 50">
            <a:extLst>
              <a:ext uri="{FF2B5EF4-FFF2-40B4-BE49-F238E27FC236}">
                <a16:creationId xmlns:a16="http://schemas.microsoft.com/office/drawing/2014/main" xmlns="" id="{C48F1B39-48E7-4559-9D08-B8E2C5824A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940438" y="4645415"/>
            <a:ext cx="2251562" cy="310896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 на пересечении улиц Карла Маркса и Олега Кошевого</a:t>
            </a:r>
            <a:endParaRPr lang="ru-RU" dirty="0"/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xmlns="" id="{66CE0DB3-8A0B-4B77-9619-D0B01BF427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089491" y="4448432"/>
            <a:ext cx="2795914" cy="733613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Стела "Каменск-Уральский – город трудовой доблести"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xmlns="" id="{8321A23A-96BE-4EB4-ACB2-2C2A31CF58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34141" y="5153121"/>
            <a:ext cx="2251562" cy="310896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площадь Ленинского комсомола</a:t>
            </a:r>
            <a:endParaRPr lang="ru-RU" dirty="0"/>
          </a:p>
        </p:txBody>
      </p:sp>
      <p:sp>
        <p:nvSpPr>
          <p:cNvPr id="14" name="Текст 34">
            <a:extLst>
              <a:ext uri="{FF2B5EF4-FFF2-40B4-BE49-F238E27FC236}">
                <a16:creationId xmlns:a16="http://schemas.microsoft.com/office/drawing/2014/main" xmlns="" id="{E06F30E7-03A1-4D44-9BA2-623641E2224B}"/>
              </a:ext>
            </a:extLst>
          </p:cNvPr>
          <p:cNvSpPr txBox="1">
            <a:spLocks/>
          </p:cNvSpPr>
          <p:nvPr/>
        </p:nvSpPr>
        <p:spPr>
          <a:xfrm>
            <a:off x="9798908" y="4337219"/>
            <a:ext cx="2603156" cy="328881"/>
          </a:xfrm>
          <a:prstGeom prst="rect">
            <a:avLst/>
          </a:prstGeom>
        </p:spPr>
        <p:txBody>
          <a:bodyPr rtlCol="0" anchor="b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Барельеф</a:t>
            </a:r>
            <a:r>
              <a:rPr kumimoji="0" lang="ru-RU" sz="16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«труженикам тыла»</a:t>
            </a:r>
            <a:endParaRPr kumimoji="0" lang="ru-RU" sz="16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5" name="Текст 50">
            <a:extLst>
              <a:ext uri="{FF2B5EF4-FFF2-40B4-BE49-F238E27FC236}">
                <a16:creationId xmlns:a16="http://schemas.microsoft.com/office/drawing/2014/main" xmlns="" id="{C48F1B39-48E7-4559-9D08-B8E2C5824A28}"/>
              </a:ext>
            </a:extLst>
          </p:cNvPr>
          <p:cNvSpPr txBox="1">
            <a:spLocks/>
          </p:cNvSpPr>
          <p:nvPr/>
        </p:nvSpPr>
        <p:spPr>
          <a:xfrm>
            <a:off x="2794995" y="4884312"/>
            <a:ext cx="2251562" cy="310896"/>
          </a:xfrm>
          <a:prstGeom prst="rect">
            <a:avLst/>
          </a:prstGeom>
        </p:spPr>
        <p:txBody>
          <a:bodyPr rtlCol="0" anchor="t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5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напротив ДК </a:t>
            </a:r>
            <a:r>
              <a:rPr kumimoji="0" lang="ru-RU" sz="1200" b="0" i="0" u="none" strike="noStrike" kern="1200" cap="none" spc="5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УАЗа</a:t>
            </a:r>
            <a:endParaRPr kumimoji="0" lang="ru-RU" sz="1200" b="0" i="0" u="none" strike="noStrike" kern="1200" cap="none" spc="5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3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48">
            <a:extLst>
              <a:ext uri="{FF2B5EF4-FFF2-40B4-BE49-F238E27FC236}">
                <a16:creationId xmlns:a16="http://schemas.microsoft.com/office/drawing/2014/main" xmlns="" id="{3C4CC1D7-A91E-4CD5-B051-0B202E09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Продукция заводов </a:t>
            </a:r>
            <a:r>
              <a:rPr lang="ru-RU" dirty="0" err="1" smtClean="0"/>
              <a:t>каменска-уральского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5C73BB6C-294B-4A13-AFEB-58CFBE6EDC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7264" y="1727968"/>
            <a:ext cx="1989438" cy="77628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Уральский алюминиевый завод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E6F35BA7-9C1A-47BD-9F51-FF505471E9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6060" y="3194221"/>
            <a:ext cx="1953573" cy="1527689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Произведенный алюминий был необходим авиационной, танковой, автомобильной, судостроительной, приборостроительной и другим отраслям оборонной промышленности</a:t>
            </a:r>
            <a:endParaRPr lang="ru-RU" dirty="0"/>
          </a:p>
        </p:txBody>
      </p:sp>
      <p:sp>
        <p:nvSpPr>
          <p:cNvPr id="65" name="Текст 64">
            <a:extLst>
              <a:ext uri="{FF2B5EF4-FFF2-40B4-BE49-F238E27FC236}">
                <a16:creationId xmlns:a16="http://schemas.microsoft.com/office/drawing/2014/main" xmlns="" id="{56983C54-58DE-4EC6-A4F8-CC5E0956C5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02685" y="1690899"/>
            <a:ext cx="1826631" cy="77628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err="1" smtClean="0"/>
              <a:t>Синарский</a:t>
            </a:r>
            <a:r>
              <a:rPr lang="ru-RU" dirty="0" smtClean="0"/>
              <a:t> трубный завод</a:t>
            </a:r>
            <a:endParaRPr lang="ru-RU" dirty="0"/>
          </a:p>
        </p:txBody>
      </p:sp>
      <p:sp>
        <p:nvSpPr>
          <p:cNvPr id="66" name="Текст 65">
            <a:extLst>
              <a:ext uri="{FF2B5EF4-FFF2-40B4-BE49-F238E27FC236}">
                <a16:creationId xmlns:a16="http://schemas.microsoft.com/office/drawing/2014/main" xmlns="" id="{69FD5778-FBC3-4719-B73E-FDA8CD3E6F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27398" y="3194219"/>
            <a:ext cx="1826631" cy="1527689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buFont typeface="Wingdings" pitchFamily="2" charset="2"/>
              <a:buChar char="§"/>
            </a:pPr>
            <a:r>
              <a:rPr lang="ru-RU" b="1" dirty="0" smtClean="0"/>
              <a:t> </a:t>
            </a:r>
            <a:r>
              <a:rPr lang="ru-RU" dirty="0" smtClean="0"/>
              <a:t>Катаные, </a:t>
            </a:r>
            <a:r>
              <a:rPr lang="ru-RU" dirty="0" err="1" smtClean="0"/>
              <a:t>волочёные</a:t>
            </a:r>
            <a:r>
              <a:rPr lang="ru-RU" dirty="0" smtClean="0"/>
              <a:t> и электросварные трубы,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холоднокатаную стальную ленту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термообработанные</a:t>
            </a:r>
            <a:r>
              <a:rPr lang="ru-RU" dirty="0" smtClean="0"/>
              <a:t> пружины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трубы для топливной аппаратуры танков и ракетной техники</a:t>
            </a:r>
            <a:endParaRPr lang="ru-RU" dirty="0"/>
          </a:p>
        </p:txBody>
      </p:sp>
      <p:sp>
        <p:nvSpPr>
          <p:cNvPr id="67" name="Текст 66">
            <a:extLst>
              <a:ext uri="{FF2B5EF4-FFF2-40B4-BE49-F238E27FC236}">
                <a16:creationId xmlns:a16="http://schemas.microsoft.com/office/drawing/2014/main" xmlns="" id="{D1B4E94F-ED75-4961-8559-62760ECE77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08544" y="1765039"/>
            <a:ext cx="1826631" cy="77628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Каменск-Уральский литейный завод</a:t>
            </a:r>
          </a:p>
        </p:txBody>
      </p:sp>
      <p:sp>
        <p:nvSpPr>
          <p:cNvPr id="68" name="Текст 67">
            <a:extLst>
              <a:ext uri="{FF2B5EF4-FFF2-40B4-BE49-F238E27FC236}">
                <a16:creationId xmlns:a16="http://schemas.microsoft.com/office/drawing/2014/main" xmlns="" id="{E5506267-2D48-49F5-A83E-BDD4CEDE67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33257" y="3194221"/>
            <a:ext cx="1947164" cy="1872048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buFont typeface="Wingdings" pitchFamily="2" charset="2"/>
              <a:buChar char="§"/>
            </a:pPr>
            <a:r>
              <a:rPr lang="ru-RU" b="1" dirty="0" smtClean="0"/>
              <a:t> </a:t>
            </a:r>
            <a:r>
              <a:rPr lang="ru-RU" dirty="0" smtClean="0"/>
              <a:t>Колеса для боевых и военно-транспортных самолётов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агрегаты управления для самолётов, </a:t>
            </a:r>
            <a:r>
              <a:rPr lang="ru-RU" dirty="0" err="1" smtClean="0"/>
              <a:t>мотоободы</a:t>
            </a:r>
            <a:r>
              <a:rPr lang="ru-RU" dirty="0" smtClean="0"/>
              <a:t> для мотоцикла М-72</a:t>
            </a:r>
            <a:endParaRPr lang="ru-RU" dirty="0"/>
          </a:p>
        </p:txBody>
      </p:sp>
      <p:sp>
        <p:nvSpPr>
          <p:cNvPr id="69" name="Текст 68">
            <a:extLst>
              <a:ext uri="{FF2B5EF4-FFF2-40B4-BE49-F238E27FC236}">
                <a16:creationId xmlns:a16="http://schemas.microsoft.com/office/drawing/2014/main" xmlns="" id="{C3FBF82F-DBD2-47F5-B554-7A0405FCE7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3832" y="2061602"/>
            <a:ext cx="1879022" cy="77628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Каменск-Уральский завод по обработке цветных металлов </a:t>
            </a:r>
          </a:p>
        </p:txBody>
      </p:sp>
      <p:sp>
        <p:nvSpPr>
          <p:cNvPr id="70" name="Текст 69">
            <a:extLst>
              <a:ext uri="{FF2B5EF4-FFF2-40B4-BE49-F238E27FC236}">
                <a16:creationId xmlns:a16="http://schemas.microsoft.com/office/drawing/2014/main" xmlns="" id="{1B675A47-B6F8-4C4D-94F4-A52389C3C5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351475" y="3200400"/>
            <a:ext cx="1826631" cy="1669793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b="1" dirty="0" smtClean="0"/>
              <a:t>Прутки, проволоку, трубы и фольгу из цветных металлов и сплавов</a:t>
            </a:r>
            <a:endParaRPr lang="ru-RU" dirty="0" smtClean="0"/>
          </a:p>
          <a:p>
            <a:r>
              <a:rPr lang="ru-RU" dirty="0" smtClean="0"/>
              <a:t>Эта продукция использовалась в самолётах, танках и артиллерии</a:t>
            </a:r>
            <a:endParaRPr lang="ru-RU" dirty="0"/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xmlns="" id="{563DF0AC-EC94-4ECF-849C-EC09FF7F46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93261" y="1690898"/>
            <a:ext cx="1826631" cy="77628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Артель «Серп и молот» («Вагранка»)</a:t>
            </a:r>
            <a:endParaRPr lang="ru-RU" dirty="0"/>
          </a:p>
        </p:txBody>
      </p:sp>
      <p:sp>
        <p:nvSpPr>
          <p:cNvPr id="72" name="Текст 71">
            <a:extLst>
              <a:ext uri="{FF2B5EF4-FFF2-40B4-BE49-F238E27FC236}">
                <a16:creationId xmlns:a16="http://schemas.microsoft.com/office/drawing/2014/main" xmlns="" id="{8A6E6F45-E685-4E7B-B715-B80B7092271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67401" y="3218936"/>
            <a:ext cx="1826631" cy="1527689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Корпуса для авиационных бомб, </a:t>
            </a:r>
          </a:p>
          <a:p>
            <a:r>
              <a:rPr lang="ru-RU" dirty="0" smtClean="0"/>
              <a:t>мин, гранат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00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06A08D5-DE03-22B9-F70F-1D7F963E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3" y="502920"/>
            <a:ext cx="6740117" cy="162763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Известные личности</a:t>
            </a:r>
            <a:br>
              <a:rPr lang="ru-RU" dirty="0" smtClean="0"/>
            </a:br>
            <a:r>
              <a:rPr lang="ru-RU" dirty="0" smtClean="0"/>
              <a:t>военного времени в</a:t>
            </a:r>
            <a:br>
              <a:rPr lang="ru-RU" dirty="0" smtClean="0"/>
            </a:br>
            <a:r>
              <a:rPr lang="ru-RU" dirty="0" err="1" smtClean="0"/>
              <a:t>каменске-уральском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 descr="ямп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8167" b="18167"/>
          <a:stretch>
            <a:fillRect/>
          </a:stretch>
        </p:blipFill>
        <p:spPr>
          <a:xfrm>
            <a:off x="7933780" y="0"/>
            <a:ext cx="3602736" cy="3255264"/>
          </a:xfrm>
        </p:spPr>
      </p:pic>
      <p:pic>
        <p:nvPicPr>
          <p:cNvPr id="12" name="Рисунок 11" descr="шест.jpg"/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t="15114" b="15114"/>
          <a:stretch>
            <a:fillRect/>
          </a:stretch>
        </p:blipFill>
        <p:spPr/>
      </p:pic>
      <p:pic>
        <p:nvPicPr>
          <p:cNvPr id="10" name="Рисунок 9" descr="elstoin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7875" b="7875"/>
          <a:stretch>
            <a:fillRect/>
          </a:stretch>
        </p:blipFill>
        <p:spPr/>
      </p:pic>
      <p:sp>
        <p:nvSpPr>
          <p:cNvPr id="13" name="Текст 23">
            <a:extLst>
              <a:ext uri="{FF2B5EF4-FFF2-40B4-BE49-F238E27FC236}">
                <a16:creationId xmlns:a16="http://schemas.microsoft.com/office/drawing/2014/main" xmlns="" id="{1A2623C5-D11D-478D-89FB-08576F6F146C}"/>
              </a:ext>
            </a:extLst>
          </p:cNvPr>
          <p:cNvSpPr txBox="1">
            <a:spLocks/>
          </p:cNvSpPr>
          <p:nvPr/>
        </p:nvSpPr>
        <p:spPr>
          <a:xfrm>
            <a:off x="1890582" y="4264071"/>
            <a:ext cx="2187148" cy="475149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Л.М.Эльстон</a:t>
            </a:r>
          </a:p>
        </p:txBody>
      </p:sp>
      <p:sp>
        <p:nvSpPr>
          <p:cNvPr id="16" name="Текст 23">
            <a:extLst>
              <a:ext uri="{FF2B5EF4-FFF2-40B4-BE49-F238E27FC236}">
                <a16:creationId xmlns:a16="http://schemas.microsoft.com/office/drawing/2014/main" xmlns="" id="{1A2623C5-D11D-478D-89FB-08576F6F146C}"/>
              </a:ext>
            </a:extLst>
          </p:cNvPr>
          <p:cNvSpPr txBox="1">
            <a:spLocks/>
          </p:cNvSpPr>
          <p:nvPr/>
        </p:nvSpPr>
        <p:spPr>
          <a:xfrm>
            <a:off x="5820031" y="6191723"/>
            <a:ext cx="2384855" cy="475149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Г.У.Шестаков</a:t>
            </a:r>
          </a:p>
        </p:txBody>
      </p:sp>
      <p:sp>
        <p:nvSpPr>
          <p:cNvPr id="18" name="Текст 23">
            <a:extLst>
              <a:ext uri="{FF2B5EF4-FFF2-40B4-BE49-F238E27FC236}">
                <a16:creationId xmlns:a16="http://schemas.microsoft.com/office/drawing/2014/main" xmlns="" id="{1A2623C5-D11D-478D-89FB-08576F6F146C}"/>
              </a:ext>
            </a:extLst>
          </p:cNvPr>
          <p:cNvSpPr txBox="1">
            <a:spLocks/>
          </p:cNvSpPr>
          <p:nvPr/>
        </p:nvSpPr>
        <p:spPr>
          <a:xfrm>
            <a:off x="5362833" y="2015139"/>
            <a:ext cx="3052118" cy="475149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А.Е.Ямпольский</a:t>
            </a:r>
          </a:p>
        </p:txBody>
      </p:sp>
    </p:spTree>
    <p:extLst>
      <p:ext uri="{BB962C8B-B14F-4D97-AF65-F5344CB8AC3E}">
        <p14:creationId xmlns:p14="http://schemas.microsoft.com/office/powerpoint/2010/main" xmlns="" val="17011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23">
            <a:extLst>
              <a:ext uri="{FF2B5EF4-FFF2-40B4-BE49-F238E27FC236}">
                <a16:creationId xmlns:a16="http://schemas.microsoft.com/office/drawing/2014/main" xmlns="" id="{1A2623C5-D11D-478D-89FB-08576F6F14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9621" y="5166114"/>
            <a:ext cx="2192516" cy="475149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Памятник Самолёт-истребитель «Як-7»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D9036395-3643-4D4E-95D7-0B29D19C01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20149" y="4770696"/>
            <a:ext cx="2069690" cy="475149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«СКОРБЯЩАЯ МАТЬ»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AE59AABC-71C8-470C-A122-9A1E2B97CB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62562" y="4956048"/>
            <a:ext cx="2069690" cy="475149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Барельеф «Труженикам тыла»</a:t>
            </a:r>
            <a:endParaRPr lang="ru-RU" dirty="0"/>
          </a:p>
        </p:txBody>
      </p:sp>
      <p:sp>
        <p:nvSpPr>
          <p:cNvPr id="452" name="Текст 451">
            <a:extLst>
              <a:ext uri="{FF2B5EF4-FFF2-40B4-BE49-F238E27FC236}">
                <a16:creationId xmlns:a16="http://schemas.microsoft.com/office/drawing/2014/main" xmlns="" id="{F19E982D-B925-47A0-88B5-D505D511F1C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68067" y="5129045"/>
            <a:ext cx="2317813" cy="475149"/>
          </a:xfrm>
        </p:spPr>
        <p:txBody>
          <a:bodyPr rtlCol="0"/>
          <a:lstStyle>
            <a:defPPr>
              <a:defRPr lang="ru-RU"/>
            </a:defPPr>
          </a:lstStyle>
          <a:p>
            <a:pPr algn="r"/>
            <a:r>
              <a:rPr lang="ru-RU" dirty="0" smtClean="0"/>
              <a:t>Стела "Каменск-Уральский – город трудовой доблести"</a:t>
            </a:r>
            <a:endParaRPr lang="ru-RU" dirty="0"/>
          </a:p>
        </p:txBody>
      </p:sp>
      <p:sp>
        <p:nvSpPr>
          <p:cNvPr id="563" name="Текст 562">
            <a:extLst>
              <a:ext uri="{FF2B5EF4-FFF2-40B4-BE49-F238E27FC236}">
                <a16:creationId xmlns:a16="http://schemas.microsoft.com/office/drawing/2014/main" xmlns="" id="{B9BD735C-0AC1-3CD1-E6BA-A2CA0582C5E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483317" y="5141400"/>
            <a:ext cx="2069690" cy="475149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мемориал </a:t>
            </a:r>
            <a:r>
              <a:rPr lang="ru-RU" dirty="0" err="1" smtClean="0"/>
              <a:t>синарским</a:t>
            </a:r>
            <a:r>
              <a:rPr lang="ru-RU" dirty="0" smtClean="0"/>
              <a:t> железнодорожникам</a:t>
            </a:r>
            <a:endParaRPr lang="ru-RU" dirty="0"/>
          </a:p>
        </p:txBody>
      </p:sp>
      <p:pic>
        <p:nvPicPr>
          <p:cNvPr id="20" name="Рисунок 19" descr="самолет.jp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0998" r="30998"/>
          <a:stretch>
            <a:fillRect/>
          </a:stretch>
        </p:blipFill>
        <p:spPr>
          <a:xfrm>
            <a:off x="1082204" y="1688923"/>
            <a:ext cx="1408176" cy="2468880"/>
          </a:xfrm>
        </p:spPr>
      </p:pic>
      <p:pic>
        <p:nvPicPr>
          <p:cNvPr id="18" name="Рисунок 17" descr="скорб мать.jpg"/>
          <p:cNvPicPr>
            <a:picLocks noGrp="1" noChangeAspect="1"/>
          </p:cNvPicPr>
          <p:nvPr>
            <p:ph type="pic" sz="quarter" idx="38"/>
          </p:nvPr>
        </p:nvPicPr>
        <p:blipFill>
          <a:blip r:embed="rId4"/>
          <a:srcRect l="30998" r="30998"/>
          <a:stretch>
            <a:fillRect/>
          </a:stretch>
        </p:blipFill>
        <p:spPr>
          <a:xfrm>
            <a:off x="3262314" y="1701671"/>
            <a:ext cx="1408112" cy="2468562"/>
          </a:xfrm>
        </p:spPr>
      </p:pic>
      <p:pic>
        <p:nvPicPr>
          <p:cNvPr id="25" name="Рисунок 24" descr="стелла.jpg"/>
          <p:cNvPicPr>
            <a:picLocks noGrp="1" noChangeAspect="1"/>
          </p:cNvPicPr>
          <p:nvPr>
            <p:ph type="pic" sz="quarter" idx="47"/>
          </p:nvPr>
        </p:nvPicPr>
        <p:blipFill>
          <a:blip r:embed="rId5"/>
          <a:srcRect l="31005" r="31005"/>
          <a:stretch>
            <a:fillRect/>
          </a:stretch>
        </p:blipFill>
        <p:spPr>
          <a:xfrm>
            <a:off x="7620386" y="1689315"/>
            <a:ext cx="1408112" cy="2468562"/>
          </a:xfrm>
        </p:spPr>
      </p:pic>
      <p:pic>
        <p:nvPicPr>
          <p:cNvPr id="27" name="Рисунок 26" descr="666ea21480812d3499a8d7ab005dc64d67d99952.jpg"/>
          <p:cNvPicPr>
            <a:picLocks noGrp="1" noChangeAspect="1"/>
          </p:cNvPicPr>
          <p:nvPr>
            <p:ph type="pic" sz="quarter" idx="48"/>
          </p:nvPr>
        </p:nvPicPr>
        <p:blipFill>
          <a:blip r:embed="rId6"/>
          <a:srcRect l="28609" r="28609"/>
          <a:stretch>
            <a:fillRect/>
          </a:stretch>
        </p:blipFill>
        <p:spPr>
          <a:xfrm>
            <a:off x="9775697" y="1701329"/>
            <a:ext cx="1408112" cy="2468562"/>
          </a:xfrm>
        </p:spPr>
      </p:pic>
      <p:sp>
        <p:nvSpPr>
          <p:cNvPr id="32" name="Рисунок 25"/>
          <p:cNvSpPr txBox="1">
            <a:spLocks/>
          </p:cNvSpPr>
          <p:nvPr/>
        </p:nvSpPr>
        <p:spPr>
          <a:xfrm>
            <a:off x="8951646" y="1779538"/>
            <a:ext cx="1408176" cy="2468880"/>
          </a:xfrm>
          <a:prstGeom prst="rect">
            <a:avLst/>
          </a:prstGeom>
        </p:spPr>
      </p:sp>
      <p:sp>
        <p:nvSpPr>
          <p:cNvPr id="34" name="Рисунок 25"/>
          <p:cNvSpPr txBox="1">
            <a:spLocks/>
          </p:cNvSpPr>
          <p:nvPr/>
        </p:nvSpPr>
        <p:spPr>
          <a:xfrm>
            <a:off x="10471527" y="1655970"/>
            <a:ext cx="1408176" cy="2468880"/>
          </a:xfrm>
          <a:prstGeom prst="rect">
            <a:avLst/>
          </a:prstGeom>
        </p:spPr>
      </p:sp>
      <p:sp>
        <p:nvSpPr>
          <p:cNvPr id="35" name="Рисунок 25"/>
          <p:cNvSpPr txBox="1">
            <a:spLocks/>
          </p:cNvSpPr>
          <p:nvPr/>
        </p:nvSpPr>
        <p:spPr>
          <a:xfrm>
            <a:off x="8951646" y="1779538"/>
            <a:ext cx="1408176" cy="2468880"/>
          </a:xfrm>
          <a:prstGeom prst="rect">
            <a:avLst/>
          </a:prstGeom>
        </p:spPr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</a:t>
            </a:r>
            <a:endParaRPr lang="ru-RU" dirty="0"/>
          </a:p>
        </p:txBody>
      </p:sp>
      <p:pic>
        <p:nvPicPr>
          <p:cNvPr id="22" name="Рисунок 21" descr="_fpoio1Iauc.jpg"/>
          <p:cNvPicPr>
            <a:picLocks noGrp="1" noChangeAspect="1"/>
          </p:cNvPicPr>
          <p:nvPr>
            <p:ph type="pic" sz="quarter" idx="39"/>
          </p:nvPr>
        </p:nvPicPr>
        <p:blipFill>
          <a:blip r:embed="rId7"/>
          <a:srcRect l="31006" r="31006"/>
          <a:stretch>
            <a:fillRect/>
          </a:stretch>
        </p:blipFill>
        <p:spPr>
          <a:xfrm>
            <a:off x="5428818" y="1701277"/>
            <a:ext cx="1408176" cy="2468880"/>
          </a:xfrm>
        </p:spPr>
      </p:pic>
    </p:spTree>
    <p:extLst>
      <p:ext uri="{BB962C8B-B14F-4D97-AF65-F5344CB8AC3E}">
        <p14:creationId xmlns:p14="http://schemas.microsoft.com/office/powerpoint/2010/main" xmlns="" val="10720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87">
      <a:dk1>
        <a:srgbClr val="000000"/>
      </a:dk1>
      <a:lt1>
        <a:srgbClr val="FFFFFF"/>
      </a:lt1>
      <a:dk2>
        <a:srgbClr val="BBAA9C"/>
      </a:dk2>
      <a:lt2>
        <a:srgbClr val="E7E6E6"/>
      </a:lt2>
      <a:accent1>
        <a:srgbClr val="668A60"/>
      </a:accent1>
      <a:accent2>
        <a:srgbClr val="702128"/>
      </a:accent2>
      <a:accent3>
        <a:srgbClr val="46708C"/>
      </a:accent3>
      <a:accent4>
        <a:srgbClr val="BB2606"/>
      </a:accent4>
      <a:accent5>
        <a:srgbClr val="F1910F"/>
      </a:accent5>
      <a:accent6>
        <a:srgbClr val="FBD5AD"/>
      </a:accent6>
      <a:hlink>
        <a:srgbClr val="6F2127"/>
      </a:hlink>
      <a:folHlink>
        <a:srgbClr val="BB2606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astal_Presentation_TM33468121_Win32_JC_SL_v3" id="{EB91EBED-606F-4526-98F2-0BC37D122083}" vid="{0066A017-97AF-4FCB-BD31-68FEF3C0112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271</Words>
  <Application>Microsoft Office PowerPoint</Application>
  <PresentationFormat>Произвольный</PresentationFormat>
  <Paragraphs>61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Туристический маршрут  по г.Каменску-Уральскому</vt:lpstr>
      <vt:lpstr>«Из одного металла льют медаль за бой, медаль за труд»   (А.Недогонов)</vt:lpstr>
      <vt:lpstr>План </vt:lpstr>
      <vt:lpstr>Важные точки Маршрута</vt:lpstr>
      <vt:lpstr>Продукция заводов каменска-уральского</vt:lpstr>
      <vt:lpstr>Известные личности военного времени в каменске-уральском </vt:lpstr>
      <vt:lpstr>Памятники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2023-02-03T18:15:18Z</dcterms:created>
  <dcterms:modified xsi:type="dcterms:W3CDTF">2024-11-25T13:04:45Z</dcterms:modified>
</cp:coreProperties>
</file>